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83" d="100"/>
          <a:sy n="83" d="100"/>
        </p:scale>
        <p:origin x="1450" y="67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 bwMode="auto">
          <a:xfrm>
            <a:off x="0" y="2647949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 fill="norm" stroke="1" extrusionOk="0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 rot="19140000">
            <a:off x="1212277" y="2470925"/>
            <a:ext cx="6511130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lang="en-US" sz="1400" b="0" i="0" u="none" strike="noStrike" cap="all" spc="400">
                <a:ln>
                  <a:noFill/>
                </a:ln>
                <a:solidFill>
                  <a:schemeClr val="tx1"/>
                </a:solidFill>
                <a:latin typeface="+mn-lt"/>
                <a:ea typeface="+mj-ea"/>
                <a:cs typeface="Tung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None/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9"/>
            <a:ext cx="2057400" cy="4678362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9"/>
            <a:ext cx="6019800" cy="4678362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 bwMode="auto"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 fill="norm" stroke="1" extrusionOk="0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ight Triangle 6"/>
          <p:cNvSpPr/>
          <p:nvPr/>
        </p:nvSpPr>
        <p:spPr bwMode="auto">
          <a:xfrm>
            <a:off x="0" y="2647949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lang="en-US" sz="3200" b="0" i="0" u="none" strike="noStrike" cap="all" spc="0">
                <a:ln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 rot="19140000">
            <a:off x="1216151" y="2468303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u="none" strike="noStrike" cap="all" spc="400">
                <a:ln>
                  <a:noFill/>
                </a:ln>
                <a:solidFill>
                  <a:schemeClr val="tx1"/>
                </a:solidFill>
                <a:latin typeface="+mn-lt"/>
                <a:ea typeface="+mj-ea"/>
                <a:cs typeface="Tung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None/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cap="all" spc="400">
                <a:solidFill>
                  <a:schemeClr val="tx1"/>
                </a:solidFill>
                <a:latin typeface="+mn-lt"/>
                <a:ea typeface="+mj-ea"/>
                <a:cs typeface="Tung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cap="all" spc="400">
                <a:solidFill>
                  <a:schemeClr val="tx1"/>
                </a:solidFill>
                <a:latin typeface="+mn-lt"/>
                <a:ea typeface="+mj-ea"/>
                <a:cs typeface="Tung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 bwMode="auto">
          <a:xfrm>
            <a:off x="0" y="2647949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Right Triangle 17"/>
          <p:cNvSpPr/>
          <p:nvPr/>
        </p:nvSpPr>
        <p:spPr bwMode="auto"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>
              <a:defRPr/>
            </a:pPr>
            <a:endParaRPr lang="en-US" sz="1800">
              <a:solidFill>
                <a:schemeClr val="lt1"/>
              </a:solidFill>
              <a:latin typeface="Franklin Gothic Book"/>
              <a:ea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 rot="19140000">
            <a:off x="784930" y="1576103"/>
            <a:ext cx="5212080" cy="1089427"/>
          </a:xfrm>
        </p:spPr>
        <p:txBody>
          <a:bodyPr bIns="36000" anchor="b"/>
          <a:lstStyle>
            <a:lvl1pPr algn="l">
              <a:defRPr lang="en-US" sz="2800" b="0" i="0" u="none" strike="noStrike" cap="all" spc="0">
                <a:ln>
                  <a:noFill/>
                </a:ln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None/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 bwMode="auto"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 fill="norm" stroke="1" extrusionOk="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9" name="Right Triangle 8"/>
          <p:cNvSpPr/>
          <p:nvPr/>
        </p:nvSpPr>
        <p:spPr bwMode="auto">
          <a:xfrm>
            <a:off x="0" y="2647949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Freeform 9"/>
          <p:cNvSpPr/>
          <p:nvPr/>
        </p:nvSpPr>
        <p:spPr bwMode="auto"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 fill="norm" stroke="1" extrusionOk="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 fill="norm" stroke="1" extrusionOk="0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 fill="norm" stroke="1" extrusionOk="0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4C71EC6-210F-42DE-9C53-41977AD35B3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517514" y="6285122"/>
            <a:ext cx="472439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spcBef>
          <a:spcPts val="0"/>
        </a:spcBef>
        <a:buNone/>
        <a:defRPr sz="2800" cap="all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800"/>
        </a:spcBef>
        <a:buFont typeface="Arial"/>
        <a:buNone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>
        <a:spcBef>
          <a:spcPts val="300"/>
        </a:spcBef>
        <a:buClr>
          <a:schemeClr val="accent2"/>
        </a:buClr>
        <a:buFont typeface="Wingdings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>
        <a:spcBef>
          <a:spcPts val="300"/>
        </a:spcBef>
        <a:buClr>
          <a:schemeClr val="accent2"/>
        </a:buClr>
        <a:buFont typeface="Wingdings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>
        <a:spcBef>
          <a:spcPts val="300"/>
        </a:spcBef>
        <a:buClr>
          <a:schemeClr val="accent2"/>
        </a:buClr>
        <a:buFont typeface="Wingdings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>
        <a:spcBef>
          <a:spcPts val="300"/>
        </a:spcBef>
        <a:buClr>
          <a:schemeClr val="accent2"/>
        </a:buClr>
        <a:buFont typeface="Wingdings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>
        <a:spcBef>
          <a:spcPts val="300"/>
        </a:spcBef>
        <a:buClr>
          <a:schemeClr val="accent2"/>
        </a:buClr>
        <a:buFont typeface="Wingdings"/>
        <a:buChar char="§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>
        <a:spcBef>
          <a:spcPts val="300"/>
        </a:spcBef>
        <a:buClr>
          <a:schemeClr val="accent2"/>
        </a:buClr>
        <a:buFont typeface="Wingdings"/>
        <a:buChar char="§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>
        <a:spcBef>
          <a:spcPts val="300"/>
        </a:spcBef>
        <a:buClr>
          <a:schemeClr val="accent2"/>
        </a:buClr>
        <a:buFont typeface="Wingdings"/>
        <a:buChar char="§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>
        <a:spcBef>
          <a:spcPts val="300"/>
        </a:spcBef>
        <a:buClr>
          <a:schemeClr val="accent2"/>
        </a:buClr>
        <a:buFont typeface="Wingdings"/>
        <a:buChar char="§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70952" tIns="35477" rIns="70952" bIns="35477" anchor="ctr"/>
          <a:lstStyle/>
          <a:p>
            <a:pPr algn="ctr">
              <a:defRPr/>
            </a:pPr>
            <a:endParaRPr sz="1400">
              <a:solidFill>
                <a:srgbClr val="FFFFFF"/>
              </a:solidFill>
            </a:endParaRPr>
          </a:p>
        </p:txBody>
      </p:sp>
      <p:sp>
        <p:nvSpPr>
          <p:cNvPr id="108" name="Shape 108"/>
          <p:cNvSpPr/>
          <p:nvPr/>
        </p:nvSpPr>
        <p:spPr bwMode="auto">
          <a:xfrm>
            <a:off x="179513" y="268652"/>
            <a:ext cx="8479631" cy="807128"/>
          </a:xfrm>
          <a:prstGeom prst="roundRect">
            <a:avLst>
              <a:gd name="adj" fmla="val 16667"/>
            </a:avLst>
          </a:prstGeom>
          <a:noFill/>
        </p:spPr>
        <p:txBody>
          <a:bodyPr wrap="square" lIns="70952" tIns="35477" rIns="70952" bIns="35477">
            <a:spAutoFit/>
          </a:bodyPr>
          <a:lstStyle/>
          <a:p>
            <a:pPr algn="ctr">
              <a:defRPr/>
            </a:pPr>
            <a:r>
              <a:rPr sz="1450" b="1">
                <a:solidFill>
                  <a:srgbClr val="E65028"/>
                </a:solidFill>
                <a:latin typeface="Arial"/>
                <a:ea typeface="Arial"/>
                <a:cs typeface="Arial"/>
              </a:rPr>
              <a:t>Субсидия на финансовую поддержку работодателям, привлекающим трудовые  ресурсы из субъектов Российской Федерации, не включенных в перечень приоритетных (Мобильность 1.0)</a:t>
            </a:r>
            <a:endParaRPr sz="1400">
              <a:solidFill>
                <a:srgbClr val="000000"/>
              </a:solidFill>
            </a:endParaRPr>
          </a:p>
        </p:txBody>
      </p:sp>
      <p:sp>
        <p:nvSpPr>
          <p:cNvPr id="109" name="Shape 109"/>
          <p:cNvSpPr/>
          <p:nvPr/>
        </p:nvSpPr>
        <p:spPr bwMode="auto">
          <a:xfrm>
            <a:off x="251520" y="1225411"/>
            <a:ext cx="2063478" cy="515835"/>
          </a:xfrm>
          <a:prstGeom prst="roundRect">
            <a:avLst>
              <a:gd name="adj" fmla="val 7804"/>
            </a:avLst>
          </a:prstGeom>
          <a:solidFill>
            <a:srgbClr val="0050AA"/>
          </a:solidFill>
          <a:ln>
            <a:noFill/>
          </a:ln>
        </p:spPr>
        <p:txBody>
          <a:bodyPr lIns="70952" tIns="35477" rIns="70952" bIns="35477" anchor="ctr"/>
          <a:lstStyle/>
          <a:p>
            <a:pPr algn="ctr">
              <a:defRPr/>
            </a:pP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Кто может получить субсидию?</a:t>
            </a:r>
            <a:endParaRPr sz="1400">
              <a:solidFill>
                <a:srgbClr val="FFFFFF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10" name="Shape 110"/>
          <p:cNvSpPr/>
          <p:nvPr/>
        </p:nvSpPr>
        <p:spPr bwMode="auto">
          <a:xfrm>
            <a:off x="2967495" y="1293866"/>
            <a:ext cx="5591636" cy="390146"/>
          </a:xfrm>
          <a:prstGeom prst="roundRect">
            <a:avLst>
              <a:gd name="adj" fmla="val 7292"/>
            </a:avLst>
          </a:prstGeom>
          <a:solidFill>
            <a:srgbClr val="0050AA"/>
          </a:solidFill>
          <a:ln>
            <a:noFill/>
          </a:ln>
        </p:spPr>
        <p:txBody>
          <a:bodyPr lIns="70952" tIns="35477" rIns="70952" bIns="35477" anchor="ctr"/>
          <a:lstStyle/>
          <a:p>
            <a:pPr algn="ctr">
              <a:lnSpc>
                <a:spcPct val="90000"/>
              </a:lnSpc>
              <a:defRPr/>
            </a:pPr>
            <a:r>
              <a:rPr sz="850">
                <a:solidFill>
                  <a:srgbClr val="FFFFFF"/>
                </a:solidFill>
                <a:latin typeface="Arial"/>
                <a:ea typeface="Arial"/>
                <a:cs typeface="Arial"/>
              </a:rPr>
              <a:t>Юридические лица и индивидуальные предприниматели </a:t>
            </a:r>
            <a:br>
              <a:rPr sz="850">
                <a:solidFill>
                  <a:srgbClr val="FFFFFF"/>
                </a:solidFill>
                <a:latin typeface="Arial"/>
                <a:ea typeface="Arial"/>
                <a:cs typeface="Arial"/>
              </a:rPr>
            </a:br>
            <a:r>
              <a:rPr sz="850">
                <a:solidFill>
                  <a:srgbClr val="FFFFFF"/>
                </a:solidFill>
                <a:latin typeface="Arial"/>
                <a:ea typeface="Arial"/>
                <a:cs typeface="Arial"/>
              </a:rPr>
              <a:t>(за исключением государственных и муниципальных учреждений)</a:t>
            </a:r>
            <a:endParaRPr sz="1400">
              <a:solidFill>
                <a:srgbClr val="FFFFFF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11" name="Shape 111"/>
          <p:cNvSpPr/>
          <p:nvPr/>
        </p:nvSpPr>
        <p:spPr bwMode="auto">
          <a:xfrm>
            <a:off x="2408312" y="1307202"/>
            <a:ext cx="465872" cy="363474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50AA"/>
          </a:solidFill>
          <a:ln>
            <a:noFill/>
          </a:ln>
        </p:spPr>
        <p:txBody>
          <a:bodyPr lIns="70952" tIns="35477" rIns="70952" bIns="35477" anchor="ctr"/>
          <a:lstStyle/>
          <a:p>
            <a:pPr algn="ctr">
              <a:defRPr/>
            </a:pPr>
            <a:endParaRPr sz="1400">
              <a:solidFill>
                <a:srgbClr val="FFFFFF"/>
              </a:solidFill>
            </a:endParaRPr>
          </a:p>
        </p:txBody>
      </p:sp>
      <p:sp>
        <p:nvSpPr>
          <p:cNvPr id="112" name="Shape 112"/>
          <p:cNvSpPr/>
          <p:nvPr/>
        </p:nvSpPr>
        <p:spPr bwMode="auto">
          <a:xfrm>
            <a:off x="251521" y="2634423"/>
            <a:ext cx="2331372" cy="1469611"/>
          </a:xfrm>
          <a:prstGeom prst="roundRect">
            <a:avLst>
              <a:gd name="adj" fmla="val 7106"/>
            </a:avLst>
          </a:prstGeom>
          <a:noFill/>
          <a:ln w="25400">
            <a:solidFill>
              <a:srgbClr val="69B3E7"/>
            </a:solidFill>
            <a:prstDash val="solid"/>
          </a:ln>
        </p:spPr>
        <p:txBody>
          <a:bodyPr lIns="70952" tIns="35477" rIns="70952" bIns="35477" anchor="ctr"/>
          <a:lstStyle>
            <a:defPPr/>
            <a:lvl1pPr marL="0" lvl="0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37496" lvl="1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474991" lvl="2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2212487" lvl="3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949981" lvl="4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687476" lvl="5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4424973" lvl="6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5162468" lvl="7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899964" lvl="8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endParaRPr lang="ru-RU" sz="700">
              <a:solidFill>
                <a:srgbClr val="0050AA"/>
              </a:solidFill>
              <a:latin typeface="Arial"/>
              <a:ea typeface="Arial"/>
              <a:cs typeface="Arial"/>
            </a:endParaRPr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endParaRPr lang="ru-RU" sz="700">
              <a:solidFill>
                <a:srgbClr val="0050AA"/>
              </a:solidFill>
              <a:latin typeface="Arial"/>
              <a:ea typeface="Arial"/>
              <a:cs typeface="Arial"/>
            </a:endParaRPr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Зарегистрирована и осуществляет деятельность на территории Нижегородской области</a:t>
            </a:r>
            <a:endParaRPr sz="1400">
              <a:solidFill>
                <a:srgbClr val="0050AA"/>
              </a:solidFill>
              <a:latin typeface="Arial"/>
              <a:ea typeface="Arial"/>
              <a:cs typeface="Arial"/>
            </a:endParaRPr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не имеет задолженности перед бюджетами;</a:t>
            </a:r>
            <a:endParaRPr sz="1400">
              <a:solidFill>
                <a:srgbClr val="0050AA"/>
              </a:solidFill>
              <a:latin typeface="Arial"/>
              <a:ea typeface="Arial"/>
              <a:cs typeface="Arial"/>
            </a:endParaRPr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имеет потребность в привлечении квалифицированных работников из других субъектов Российской Федерации, не включенных в Перечень субъектов Российской Федерации, привлечение трудовых ресурсов в которые является приоритетным, утвержденный распоряжением Правительства Российской Федерации от 20 апреля 2015 г. № 696-р (далее – Перечень), на срок не менее двух лет.</a:t>
            </a:r>
            <a:endParaRPr sz="2200"/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endParaRPr sz="1400">
              <a:solidFill>
                <a:srgbClr val="0050AA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13" name="Shape 113"/>
          <p:cNvSpPr/>
          <p:nvPr/>
        </p:nvSpPr>
        <p:spPr bwMode="auto">
          <a:xfrm>
            <a:off x="251520" y="1853738"/>
            <a:ext cx="2331372" cy="668193"/>
          </a:xfrm>
          <a:prstGeom prst="roundRect">
            <a:avLst>
              <a:gd name="adj" fmla="val 9825"/>
            </a:avLst>
          </a:prstGeom>
          <a:solidFill>
            <a:srgbClr val="0050AA"/>
          </a:solidFill>
          <a:ln>
            <a:noFill/>
          </a:ln>
        </p:spPr>
        <p:txBody>
          <a:bodyPr lIns="70952" tIns="35477" rIns="70952" bIns="35477" anchor="ctr"/>
          <a:lstStyle/>
          <a:p>
            <a:pPr algn="ctr">
              <a:defRPr/>
            </a:pP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Ваша компания соответствует  условиям:</a:t>
            </a:r>
            <a:endParaRPr sz="1400">
              <a:solidFill>
                <a:srgbClr val="FFFFFF"/>
              </a:solidFill>
            </a:endParaRPr>
          </a:p>
        </p:txBody>
      </p:sp>
      <p:sp>
        <p:nvSpPr>
          <p:cNvPr id="114" name="Shape 114"/>
          <p:cNvSpPr/>
          <p:nvPr/>
        </p:nvSpPr>
        <p:spPr bwMode="auto">
          <a:xfrm>
            <a:off x="2754692" y="1873991"/>
            <a:ext cx="1202904" cy="666295"/>
          </a:xfrm>
          <a:prstGeom prst="roundRect">
            <a:avLst>
              <a:gd name="adj" fmla="val 5688"/>
            </a:avLst>
          </a:prstGeom>
          <a:solidFill>
            <a:srgbClr val="0050AA"/>
          </a:solidFill>
          <a:ln>
            <a:noFill/>
          </a:ln>
        </p:spPr>
        <p:txBody>
          <a:bodyPr lIns="70952" tIns="35477" rIns="70952" bIns="35477" anchor="ctr"/>
          <a:lstStyle/>
          <a:p>
            <a:pPr algn="ctr">
              <a:defRPr/>
            </a:pP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Подать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 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заявку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 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на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 ЕЦП «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Работа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 в 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России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» </a:t>
            </a:r>
            <a:b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</a:br>
            <a:r>
              <a:rPr sz="55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https://trudvsem.ru/employer</a:t>
            </a:r>
            <a:endParaRPr sz="1350"/>
          </a:p>
        </p:txBody>
      </p:sp>
      <p:sp>
        <p:nvSpPr>
          <p:cNvPr id="115" name="Shape 115"/>
          <p:cNvSpPr/>
          <p:nvPr/>
        </p:nvSpPr>
        <p:spPr bwMode="auto">
          <a:xfrm>
            <a:off x="220696" y="4161062"/>
            <a:ext cx="3430448" cy="973131"/>
          </a:xfrm>
          <a:prstGeom prst="roundRect">
            <a:avLst>
              <a:gd name="adj" fmla="val 16667"/>
            </a:avLst>
          </a:prstGeom>
        </p:spPr>
        <p:txBody>
          <a:bodyPr wrap="square" lIns="70952" tIns="35477" rIns="70952" bIns="35477">
            <a:spAutoFit/>
          </a:bodyPr>
          <a:lstStyle/>
          <a:p>
            <a:pPr algn="ctr">
              <a:defRPr/>
            </a:pP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Подробный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 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порядок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 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получения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 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государственной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 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поддержки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 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изложен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 в 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постановлении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 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Правительства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 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Нижегородской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 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области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 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от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 12 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мая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 2023 г. № 402 «О 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реализации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 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мероприятий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 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по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 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повышению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 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мобильности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 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трудовых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 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ресурсов</a:t>
            </a:r>
            <a:r>
              <a:rPr sz="1050">
                <a:solidFill>
                  <a:srgbClr val="E65028"/>
                </a:solidFill>
                <a:latin typeface="Arial"/>
                <a:ea typeface="Arial"/>
                <a:cs typeface="Arial"/>
              </a:rPr>
              <a:t>»</a:t>
            </a:r>
            <a:endParaRPr sz="1400">
              <a:solidFill>
                <a:srgbClr val="000000"/>
              </a:solidFill>
            </a:endParaRPr>
          </a:p>
        </p:txBody>
      </p:sp>
      <p:sp>
        <p:nvSpPr>
          <p:cNvPr id="116" name="Shape 116"/>
          <p:cNvSpPr/>
          <p:nvPr/>
        </p:nvSpPr>
        <p:spPr bwMode="auto">
          <a:xfrm>
            <a:off x="6598835" y="1873991"/>
            <a:ext cx="2365653" cy="807128"/>
          </a:xfrm>
          <a:prstGeom prst="roundRect">
            <a:avLst>
              <a:gd name="adj" fmla="val 6186"/>
            </a:avLst>
          </a:prstGeom>
          <a:solidFill>
            <a:srgbClr val="0050AA"/>
          </a:solidFill>
          <a:ln>
            <a:noFill/>
          </a:ln>
        </p:spPr>
        <p:txBody>
          <a:bodyPr lIns="70952" tIns="35477" rIns="70952" bIns="35477" anchor="ctr"/>
          <a:lstStyle/>
          <a:p>
            <a:pPr algn="ctr">
              <a:lnSpc>
                <a:spcPct val="90000"/>
              </a:lnSpc>
              <a:defRPr/>
            </a:pP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Финансовая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 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поддержка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 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работодателю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 </a:t>
            </a:r>
            <a:endParaRPr sz="1400">
              <a:solidFill>
                <a:srgbClr val="FFFFFF"/>
              </a:solidFill>
              <a:latin typeface="Arial"/>
              <a:ea typeface="Arial"/>
              <a:cs typeface="Arial"/>
            </a:endParaRPr>
          </a:p>
          <a:p>
            <a:pPr algn="ctr">
              <a:lnSpc>
                <a:spcPct val="90000"/>
              </a:lnSpc>
              <a:defRPr/>
            </a:pP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225 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тыс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. 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руб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. </a:t>
            </a:r>
            <a:endParaRPr lang="ru-RU" sz="900" b="1">
              <a:solidFill>
                <a:srgbClr val="FFFFFF"/>
              </a:solidFill>
              <a:latin typeface="Arial"/>
              <a:ea typeface="Arial"/>
              <a:cs typeface="Arial"/>
            </a:endParaRPr>
          </a:p>
          <a:p>
            <a:pPr algn="ctr">
              <a:lnSpc>
                <a:spcPct val="90000"/>
              </a:lnSpc>
              <a:defRPr/>
            </a:pP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(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Возмещение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 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через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Министерство демографии и развития человеческого капитала</a:t>
            </a: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)</a:t>
            </a:r>
            <a:endParaRPr sz="1400">
              <a:solidFill>
                <a:srgbClr val="FFFFFF"/>
              </a:solidFill>
            </a:endParaRPr>
          </a:p>
        </p:txBody>
      </p:sp>
      <p:sp>
        <p:nvSpPr>
          <p:cNvPr id="117" name="Shape 117"/>
          <p:cNvSpPr/>
          <p:nvPr/>
        </p:nvSpPr>
        <p:spPr bwMode="auto">
          <a:xfrm>
            <a:off x="2754734" y="2642021"/>
            <a:ext cx="1202904" cy="858988"/>
          </a:xfrm>
          <a:prstGeom prst="roundRect">
            <a:avLst>
              <a:gd name="adj" fmla="val 4928"/>
            </a:avLst>
          </a:prstGeom>
          <a:noFill/>
          <a:ln w="25400">
            <a:solidFill>
              <a:srgbClr val="69B3E7"/>
            </a:solidFill>
            <a:prstDash val="solid"/>
          </a:ln>
        </p:spPr>
        <p:txBody>
          <a:bodyPr lIns="70952" tIns="35477" rIns="70952" bIns="35477" anchor="ctr"/>
          <a:lstStyle>
            <a:defPPr/>
            <a:lvl1pPr marL="0" lvl="0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37496" lvl="1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474991" lvl="2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2212487" lvl="3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949981" lvl="4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687476" lvl="5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4424973" lvl="6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5162468" lvl="7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899964" lvl="8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Разместить информацию о вакантном рабочем месте;</a:t>
            </a:r>
            <a:endParaRPr sz="1400">
              <a:solidFill>
                <a:srgbClr val="0050AA"/>
              </a:solidFill>
              <a:latin typeface="Arial"/>
              <a:ea typeface="Arial"/>
              <a:cs typeface="Arial"/>
            </a:endParaRPr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подать заявление на содействие в подборе работников</a:t>
            </a:r>
            <a:endParaRPr sz="2200"/>
          </a:p>
        </p:txBody>
      </p:sp>
      <p:sp>
        <p:nvSpPr>
          <p:cNvPr id="118" name="Shape 118"/>
          <p:cNvSpPr/>
          <p:nvPr/>
        </p:nvSpPr>
        <p:spPr bwMode="auto">
          <a:xfrm>
            <a:off x="4129482" y="1867145"/>
            <a:ext cx="2297552" cy="655277"/>
          </a:xfrm>
          <a:prstGeom prst="roundRect">
            <a:avLst>
              <a:gd name="adj" fmla="val 16667"/>
            </a:avLst>
          </a:prstGeom>
          <a:solidFill>
            <a:srgbClr val="0050AA"/>
          </a:solidFill>
          <a:ln>
            <a:noFill/>
          </a:ln>
        </p:spPr>
        <p:txBody>
          <a:bodyPr lIns="70952" tIns="35477" rIns="70952" bIns="35477" anchor="ctr"/>
          <a:lstStyle/>
          <a:p>
            <a:pPr algn="ctr">
              <a:defRPr/>
            </a:pPr>
            <a:r>
              <a:rPr sz="9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Как получить субсидию</a:t>
            </a:r>
            <a:endParaRPr sz="1400">
              <a:solidFill>
                <a:srgbClr val="FFFFFF"/>
              </a:solidFill>
            </a:endParaRPr>
          </a:p>
        </p:txBody>
      </p:sp>
      <p:sp>
        <p:nvSpPr>
          <p:cNvPr id="119" name="Shape 119"/>
          <p:cNvSpPr/>
          <p:nvPr/>
        </p:nvSpPr>
        <p:spPr bwMode="auto">
          <a:xfrm>
            <a:off x="4129439" y="2637262"/>
            <a:ext cx="2297552" cy="2375914"/>
          </a:xfrm>
          <a:prstGeom prst="roundRect">
            <a:avLst>
              <a:gd name="adj" fmla="val 2593"/>
            </a:avLst>
          </a:prstGeom>
          <a:noFill/>
          <a:ln w="25400">
            <a:solidFill>
              <a:srgbClr val="69B3E7"/>
            </a:solidFill>
            <a:prstDash val="solid"/>
          </a:ln>
        </p:spPr>
        <p:txBody>
          <a:bodyPr lIns="70952" tIns="35477" rIns="70952" bIns="35477" anchor="ctr"/>
          <a:lstStyle>
            <a:defPPr/>
            <a:lvl1pPr marL="0" lvl="0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37496" lvl="1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474991" lvl="2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2212487" lvl="3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949981" lvl="4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687476" lvl="5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4424973" lvl="6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5162468" lvl="7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899964" lvl="8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endParaRPr lang="ru-RU" sz="700">
              <a:solidFill>
                <a:srgbClr val="0050AA"/>
              </a:solidFill>
              <a:latin typeface="Arial"/>
              <a:ea typeface="Arial"/>
              <a:cs typeface="Arial"/>
            </a:endParaRPr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Подать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ЗАЯВКУ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на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участие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в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отборе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работодателей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,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подлежащих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включению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в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региональную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программу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по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установленной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форме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;</a:t>
            </a:r>
            <a:endParaRPr sz="2200"/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пройти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конкурсный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отбор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;</a:t>
            </a:r>
            <a:endParaRPr sz="2200"/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заключить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соглашение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с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управления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по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труду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и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занятости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населения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Нижегородской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области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;</a:t>
            </a:r>
            <a:endParaRPr sz="2200"/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оформить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трудовой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договор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с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привлекаемым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работником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,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получить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сертификат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на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привлечение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трудовых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ресурсов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;</a:t>
            </a:r>
            <a:endParaRPr sz="2200"/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В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течение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трех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месяцев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после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приема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работника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подтвердить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оплату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страховых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взносов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в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государственные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бюджетные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фонды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;</a:t>
            </a:r>
            <a:endParaRPr sz="2200"/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подать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заявление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о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предоставлении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субсидии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с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предоставлением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соответствующего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пакета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документов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Заключить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соглашение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о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предоставлении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субсидий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до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1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декабря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текущего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года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;</a:t>
            </a:r>
            <a:endParaRPr sz="2200"/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получить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финансовую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помощь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в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форме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субсидии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на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одного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работника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в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размере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документально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подтвержденных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фактических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затрат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,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но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не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более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 225,00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тыс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. 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руб</a:t>
            </a:r>
            <a:r>
              <a:rPr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.</a:t>
            </a:r>
            <a:endParaRPr sz="2200"/>
          </a:p>
        </p:txBody>
      </p:sp>
      <p:sp>
        <p:nvSpPr>
          <p:cNvPr id="15" name="Shape 93"/>
          <p:cNvSpPr/>
          <p:nvPr/>
        </p:nvSpPr>
        <p:spPr bwMode="auto">
          <a:xfrm>
            <a:off x="6598792" y="2766298"/>
            <a:ext cx="2365696" cy="878726"/>
          </a:xfrm>
          <a:prstGeom prst="roundRect">
            <a:avLst>
              <a:gd name="adj" fmla="val 6497"/>
            </a:avLst>
          </a:prstGeom>
          <a:solidFill>
            <a:srgbClr val="0050AA"/>
          </a:solidFill>
          <a:ln>
            <a:noFill/>
          </a:ln>
        </p:spPr>
        <p:txBody>
          <a:bodyPr lIns="70952" tIns="35477" rIns="70952" bIns="35477" anchor="ctr"/>
          <a:lstStyle/>
          <a:p>
            <a:pPr algn="ctr">
              <a:defRPr/>
            </a:pPr>
            <a:r>
              <a:rPr lang="ru-RU" b="1">
                <a:solidFill>
                  <a:schemeClr val="bg1"/>
                </a:solidFill>
                <a:latin typeface="Arial"/>
                <a:cs typeface="Arial"/>
              </a:rPr>
              <a:t>Виды выплат финансового обеспечения</a:t>
            </a:r>
            <a:endParaRPr sz="14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" name="Shape 119"/>
          <p:cNvSpPr/>
          <p:nvPr/>
        </p:nvSpPr>
        <p:spPr bwMode="auto">
          <a:xfrm>
            <a:off x="6598792" y="3725868"/>
            <a:ext cx="2365696" cy="2655459"/>
          </a:xfrm>
          <a:prstGeom prst="roundRect">
            <a:avLst>
              <a:gd name="adj" fmla="val 3538"/>
            </a:avLst>
          </a:prstGeom>
          <a:noFill/>
          <a:ln w="25400">
            <a:solidFill>
              <a:srgbClr val="69B3E7"/>
            </a:solidFill>
            <a:prstDash val="solid"/>
          </a:ln>
        </p:spPr>
        <p:txBody>
          <a:bodyPr lIns="70952" tIns="35477" rIns="70952" bIns="35477" anchor="ctr"/>
          <a:lstStyle>
            <a:defPPr/>
            <a:lvl1pPr marL="0" lvl="0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37496" lvl="1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474991" lvl="2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2212487" lvl="3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949981" lvl="4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687476" lvl="5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4424973" lvl="6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5162468" lvl="7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899964" lvl="8" indent="0" algn="l">
              <a:defRPr sz="2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endParaRPr lang="ru-RU" sz="700">
              <a:solidFill>
                <a:srgbClr val="0050AA"/>
              </a:solidFill>
              <a:latin typeface="Arial"/>
              <a:ea typeface="Arial"/>
              <a:cs typeface="Arial"/>
            </a:endParaRPr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r>
              <a:rPr lang="ru-RU"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Оплата транспортных расходов</a:t>
            </a:r>
            <a:br>
              <a:rPr lang="ru-RU" sz="700">
                <a:solidFill>
                  <a:srgbClr val="0050AA"/>
                </a:solidFill>
                <a:latin typeface="Arial"/>
                <a:ea typeface="Arial"/>
                <a:cs typeface="Arial"/>
              </a:rPr>
            </a:br>
            <a:endParaRPr lang="ru-RU" sz="700">
              <a:solidFill>
                <a:srgbClr val="0050AA"/>
              </a:solidFill>
              <a:latin typeface="Arial"/>
              <a:ea typeface="Arial"/>
              <a:cs typeface="Arial"/>
            </a:endParaRPr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r>
              <a:rPr lang="ru-RU"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Оплата суточных</a:t>
            </a:r>
            <a:br>
              <a:rPr lang="ru-RU" sz="700">
                <a:solidFill>
                  <a:srgbClr val="0050AA"/>
                </a:solidFill>
                <a:latin typeface="Arial"/>
                <a:ea typeface="Arial"/>
                <a:cs typeface="Arial"/>
              </a:rPr>
            </a:br>
            <a:endParaRPr lang="ru-RU" sz="700">
              <a:solidFill>
                <a:srgbClr val="0050AA"/>
              </a:solidFill>
              <a:latin typeface="Arial"/>
              <a:ea typeface="Arial"/>
              <a:cs typeface="Arial"/>
            </a:endParaRPr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r>
              <a:rPr lang="ru-RU"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Предоставление работнику и членам его семьи жилья </a:t>
            </a:r>
            <a:br>
              <a:rPr lang="ru-RU" sz="700">
                <a:solidFill>
                  <a:srgbClr val="0050AA"/>
                </a:solidFill>
                <a:latin typeface="Arial"/>
                <a:ea typeface="Arial"/>
                <a:cs typeface="Arial"/>
              </a:rPr>
            </a:br>
            <a:endParaRPr lang="ru-RU" sz="700">
              <a:solidFill>
                <a:srgbClr val="0050AA"/>
              </a:solidFill>
              <a:latin typeface="Arial"/>
              <a:ea typeface="Arial"/>
              <a:cs typeface="Arial"/>
            </a:endParaRPr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r>
              <a:rPr lang="ru-RU"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Бытовое обустройство работника и членов его семьи</a:t>
            </a:r>
            <a:br>
              <a:rPr lang="ru-RU" sz="700">
                <a:solidFill>
                  <a:srgbClr val="0050AA"/>
                </a:solidFill>
                <a:latin typeface="Arial"/>
                <a:ea typeface="Arial"/>
                <a:cs typeface="Arial"/>
              </a:rPr>
            </a:br>
            <a:endParaRPr lang="ru-RU" sz="700">
              <a:solidFill>
                <a:srgbClr val="0050AA"/>
              </a:solidFill>
              <a:latin typeface="Arial"/>
              <a:ea typeface="Arial"/>
              <a:cs typeface="Arial"/>
            </a:endParaRPr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r>
              <a:rPr lang="ru-RU"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Выплата пособия на обустройство.</a:t>
            </a:r>
            <a:br>
              <a:rPr lang="ru-RU" sz="700">
                <a:solidFill>
                  <a:srgbClr val="0050AA"/>
                </a:solidFill>
                <a:latin typeface="Arial"/>
                <a:ea typeface="Arial"/>
                <a:cs typeface="Arial"/>
              </a:rPr>
            </a:br>
            <a:endParaRPr lang="ru-RU" sz="700">
              <a:solidFill>
                <a:srgbClr val="0050AA"/>
              </a:solidFill>
              <a:latin typeface="Arial"/>
              <a:ea typeface="Arial"/>
              <a:cs typeface="Arial"/>
            </a:endParaRPr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r>
              <a:rPr lang="ru-RU"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Оплата услуг дошкольных образовательных организаций</a:t>
            </a:r>
            <a:endParaRPr/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r>
              <a:rPr lang="ru-RU"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Оплата расходов на профессиональное обучение и (или) дополнительное профессиональное образование работника </a:t>
            </a:r>
            <a:br>
              <a:rPr lang="ru-RU" sz="700">
                <a:solidFill>
                  <a:srgbClr val="0050AA"/>
                </a:solidFill>
                <a:latin typeface="Arial"/>
                <a:ea typeface="Arial"/>
                <a:cs typeface="Arial"/>
              </a:rPr>
            </a:br>
            <a:endParaRPr lang="ru-RU" sz="700">
              <a:solidFill>
                <a:srgbClr val="0050AA"/>
              </a:solidFill>
              <a:latin typeface="Arial"/>
              <a:ea typeface="Arial"/>
              <a:cs typeface="Arial"/>
            </a:endParaRPr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r>
              <a:rPr lang="ru-RU"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Оплата расходов на прохождение работником независимой оценки квалификации на соответствие положениям профессионального стандарта или квалификационным требованиям</a:t>
            </a:r>
            <a:endParaRPr/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r>
              <a:rPr lang="ru-RU" sz="700">
                <a:solidFill>
                  <a:srgbClr val="0050AA"/>
                </a:solidFill>
                <a:latin typeface="Arial"/>
                <a:ea typeface="Arial"/>
                <a:cs typeface="Arial"/>
              </a:rPr>
              <a:t>Предоставление работнику дополнительного социального пакета</a:t>
            </a:r>
            <a:endParaRPr/>
          </a:p>
          <a:p>
            <a:pPr marL="133030" indent="-133030">
              <a:lnSpc>
                <a:spcPct val="90000"/>
              </a:lnSpc>
              <a:buFont typeface="Wingdings"/>
              <a:buChar char="ü"/>
              <a:defRPr/>
            </a:pPr>
            <a:endParaRPr lang="ru-RU" sz="700">
              <a:solidFill>
                <a:srgbClr val="0050AA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jpg"/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Arial"/>
        <a:cs typeface="Arial"/>
      </a:majorFont>
      <a:minorFont>
        <a:latin typeface="Franklin Gothic Book"/>
        <a:ea typeface="Arial"/>
        <a:cs typeface="Arial"/>
      </a:minorFont>
    </a:fontScheme>
    <a:fmtScheme name="Углы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blipFill>
          <a:blip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algn="tl" flip="none" sx="100000" sy="100000" tx="0" ty="0"/>
        </a:blipFill>
        <a:blipFill>
          <a:blip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algn="tl" flip="none" sx="90000" sy="90000" tx="0" ty="0"/>
        </a:blip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0</TotalTime>
  <Words>0</Words>
  <Application>r7-office/2025.3.2.1000</Application>
  <DocSecurity>0</DocSecurity>
  <PresentationFormat>Экран (4:3)</PresentationFormat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Балаева М.К.</dc:creator>
  <cp:keywords/>
  <dc:description/>
  <dc:identifier/>
  <dc:language/>
  <cp:lastModifiedBy>Шанчурова Ирина Леонидовна</cp:lastModifiedBy>
  <cp:revision>302</cp:revision>
  <dcterms:created xsi:type="dcterms:W3CDTF">2024-01-15T13:23:44Z</dcterms:created>
  <dcterms:modified xsi:type="dcterms:W3CDTF">2026-04-16T11:30:11Z</dcterms:modified>
  <cp:category/>
  <cp:contentStatus/>
  <cp:version/>
</cp:coreProperties>
</file>